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ilwich" panose="04000500000000000000" pitchFamily="8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EEC"/>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45511" autoAdjust="0"/>
  </p:normalViewPr>
  <p:slideViewPr>
    <p:cSldViewPr snapToGrid="0">
      <p:cViewPr varScale="1">
        <p:scale>
          <a:sx n="36" d="100"/>
          <a:sy n="36" d="100"/>
        </p:scale>
        <p:origin x="686" y="29"/>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B73AE6-5070-4077-B33A-8F893C362CDB}"/>
              </a:ext>
            </a:extLst>
          </p:cNvPr>
          <p:cNvSpPr>
            <a:spLocks noGrp="1"/>
          </p:cNvSpPr>
          <p:nvPr>
            <p:ph type="hdr" sz="quarter"/>
          </p:nvPr>
        </p:nvSpPr>
        <p:spPr>
          <a:xfrm>
            <a:off x="0" y="0"/>
            <a:ext cx="3260175" cy="467071"/>
          </a:xfrm>
          <a:prstGeom prst="rect">
            <a:avLst/>
          </a:prstGeom>
        </p:spPr>
        <p:txBody>
          <a:bodyPr vert="horz" lIns="93497" tIns="46749" rIns="93497" bIns="46749" rtlCol="0"/>
          <a:lstStyle>
            <a:lvl1pPr algn="l">
              <a:defRPr sz="1200"/>
            </a:lvl1pPr>
          </a:lstStyle>
          <a:p>
            <a:r>
              <a:rPr lang="en-US" sz="2500" dirty="0">
                <a:latin typeface="Milwich" panose="04000500000000000000" pitchFamily="82" charset="0"/>
              </a:rPr>
              <a:t>Uriah - Victim of Treachery</a:t>
            </a:r>
          </a:p>
        </p:txBody>
      </p:sp>
      <p:sp>
        <p:nvSpPr>
          <p:cNvPr id="3" name="Date Placeholder 2">
            <a:extLst>
              <a:ext uri="{FF2B5EF4-FFF2-40B4-BE49-F238E27FC236}">
                <a16:creationId xmlns:a16="http://schemas.microsoft.com/office/drawing/2014/main" id="{CEAF33BE-A086-41FB-AD59-99954E7E7D75}"/>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August 5, 2018 pm</a:t>
            </a:r>
          </a:p>
        </p:txBody>
      </p:sp>
      <p:sp>
        <p:nvSpPr>
          <p:cNvPr id="4" name="Footer Placeholder 3">
            <a:extLst>
              <a:ext uri="{FF2B5EF4-FFF2-40B4-BE49-F238E27FC236}">
                <a16:creationId xmlns:a16="http://schemas.microsoft.com/office/drawing/2014/main" id="{DA152C00-6AB0-4337-82D6-30A0BDADC5C2}"/>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BAB42A8-1C1A-434A-B2F1-A15D57C3F3FA}"/>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506D2D41-DFF5-4344-9E23-BECC743F52F7}" type="slidenum">
              <a:rPr lang="en-US" smtClean="0"/>
              <a:t>‹#›</a:t>
            </a:fld>
            <a:endParaRPr lang="en-US" dirty="0"/>
          </a:p>
        </p:txBody>
      </p:sp>
    </p:spTree>
    <p:extLst>
      <p:ext uri="{BB962C8B-B14F-4D97-AF65-F5344CB8AC3E}">
        <p14:creationId xmlns:p14="http://schemas.microsoft.com/office/powerpoint/2010/main" val="287569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2C1FFC4-108D-44CE-96D3-B91E6FB3C0EB}" type="datetimeFigureOut">
              <a:rPr lang="en-US" smtClean="0"/>
              <a:t>8/5/2018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BEC17A6-9402-4ABF-9FCF-F604D6B0AFD5}" type="slidenum">
              <a:rPr lang="en-US" smtClean="0"/>
              <a:t>‹#›</a:t>
            </a:fld>
            <a:endParaRPr lang="en-US"/>
          </a:p>
        </p:txBody>
      </p:sp>
    </p:spTree>
    <p:extLst>
      <p:ext uri="{BB962C8B-B14F-4D97-AF65-F5344CB8AC3E}">
        <p14:creationId xmlns:p14="http://schemas.microsoft.com/office/powerpoint/2010/main" val="256541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1" dirty="0"/>
              <a:t>Tonight’s lesson is taken from the text of 2 Samuel 11</a:t>
            </a:r>
          </a:p>
          <a:p>
            <a:pPr marL="175308" indent="-175308" defTabSz="934974">
              <a:buFont typeface="Arial" panose="020B0604020202020204" pitchFamily="34" charset="0"/>
              <a:buChar char="•"/>
              <a:defRPr/>
            </a:pPr>
            <a:r>
              <a:rPr lang="en-US" dirty="0"/>
              <a:t>I seldom read this lengthy of a text, but I think it best tonight, to get the whole context</a:t>
            </a:r>
          </a:p>
          <a:p>
            <a:pPr marL="175308" indent="-175308" defTabSz="934974">
              <a:buFont typeface="Arial" panose="020B0604020202020204" pitchFamily="34" charset="0"/>
              <a:buChar char="•"/>
              <a:defRPr/>
            </a:pPr>
            <a:r>
              <a:rPr lang="en-US" dirty="0"/>
              <a:t>Keep in mind that most of the lessons on 2 Samuel 11 emphasize the adultery between David and Bathsheba, and the consequences of David’s sin</a:t>
            </a:r>
          </a:p>
          <a:p>
            <a:pPr marL="175308" indent="-175308" defTabSz="934974">
              <a:buFont typeface="Arial" panose="020B0604020202020204" pitchFamily="34" charset="0"/>
              <a:buChar char="•"/>
              <a:defRPr/>
            </a:pPr>
            <a:r>
              <a:rPr lang="en-US" dirty="0"/>
              <a:t>In our reading, I want you to note the actions of Uriah, and his treatment at the hands of the king.</a:t>
            </a:r>
          </a:p>
          <a:p>
            <a:pPr marL="175308" indent="-175308" defTabSz="934974">
              <a:buFont typeface="Arial" panose="020B0604020202020204" pitchFamily="34" charset="0"/>
              <a:buChar char="•"/>
              <a:defRPr/>
            </a:pPr>
            <a:endParaRPr lang="en-US" dirty="0"/>
          </a:p>
          <a:p>
            <a:pPr defTabSz="934974">
              <a:defRPr/>
            </a:pPr>
            <a:r>
              <a:rPr lang="en-US" dirty="0"/>
              <a:t>(2 Samuel 11) READ ENTIRE CHAPTER</a:t>
            </a:r>
          </a:p>
          <a:p>
            <a:pPr defTabSz="934974">
              <a:defRPr/>
            </a:pPr>
            <a:endParaRPr lang="en-US" dirty="0"/>
          </a:p>
          <a:p>
            <a:pPr defTabSz="934974">
              <a:defRPr/>
            </a:pPr>
            <a:endParaRPr lang="en-US" dirty="0"/>
          </a:p>
          <a:p>
            <a:pPr defTabSz="934974">
              <a:defRPr/>
            </a:pPr>
            <a:r>
              <a:rPr lang="en-US" dirty="0"/>
              <a:t>PM: </a:t>
            </a:r>
            <a:r>
              <a:rPr lang="en-US" b="1" dirty="0"/>
              <a:t>Uriah (2 Samuel 11) </a:t>
            </a:r>
            <a:r>
              <a:rPr lang="en-US" dirty="0"/>
              <a:t>[Most of the time, the narrative is focused on David and Bathsheba, but in this lesson I will discuss Uriah the Hittite, victimized by David’s treachery.  Defrauded, deceived, clueless, murdered, mourned.  But, faithful to his king, and avenged by God.]</a:t>
            </a:r>
          </a:p>
          <a:p>
            <a:endParaRPr lang="en-US" dirty="0"/>
          </a:p>
        </p:txBody>
      </p:sp>
      <p:sp>
        <p:nvSpPr>
          <p:cNvPr id="4" name="Slide Number Placeholder 3"/>
          <p:cNvSpPr>
            <a:spLocks noGrp="1"/>
          </p:cNvSpPr>
          <p:nvPr>
            <p:ph type="sldNum" sz="quarter" idx="10"/>
          </p:nvPr>
        </p:nvSpPr>
        <p:spPr/>
        <p:txBody>
          <a:bodyPr/>
          <a:lstStyle/>
          <a:p>
            <a:fld id="{8BEC17A6-9402-4ABF-9FCF-F604D6B0AFD5}" type="slidenum">
              <a:rPr lang="en-US" smtClean="0"/>
              <a:t>1</a:t>
            </a:fld>
            <a:endParaRPr lang="en-US"/>
          </a:p>
        </p:txBody>
      </p:sp>
    </p:spTree>
    <p:extLst>
      <p:ext uri="{BB962C8B-B14F-4D97-AF65-F5344CB8AC3E}">
        <p14:creationId xmlns:p14="http://schemas.microsoft.com/office/powerpoint/2010/main" val="409135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1" dirty="0"/>
              <a:t>Uriah’s actions were praiseworthy (8-13) READ</a:t>
            </a:r>
          </a:p>
          <a:p>
            <a:pPr marL="642795" lvl="1" indent="-175308" defTabSz="934974">
              <a:buFont typeface="Arial" panose="020B0604020202020204" pitchFamily="34" charset="0"/>
              <a:buChar char="•"/>
              <a:defRPr/>
            </a:pPr>
            <a:r>
              <a:rPr lang="en-US" dirty="0"/>
              <a:t>As a faithful soldier in David’s army, Uriah’s refusal to take advantage of the comforts of home while his fellow soldiers were in danger… an attitude worthy of praise!</a:t>
            </a:r>
          </a:p>
          <a:p>
            <a:pPr defTabSz="934974">
              <a:defRPr/>
            </a:pPr>
            <a:r>
              <a:rPr lang="en-US" b="1" dirty="0"/>
              <a:t>(Luke 17: 7-10), </a:t>
            </a:r>
            <a:r>
              <a:rPr lang="en-US" i="1" dirty="0"/>
              <a:t>“And which of you, having a servant plowing or tending sheep, will say to him when he has come in from the field, “Come at once and sit down to eat’?</a:t>
            </a:r>
            <a:r>
              <a:rPr lang="en-US" i="1" baseline="30000" dirty="0"/>
              <a:t> 8</a:t>
            </a:r>
            <a:r>
              <a:rPr lang="en-US" i="1" dirty="0"/>
              <a:t> But will he not rather say to him, “Prepare something for my supper, and gird yourself and serve me till I have eaten and drunk, and afterward you will eat and drink’?</a:t>
            </a:r>
            <a:r>
              <a:rPr lang="en-US" i="1" baseline="30000" dirty="0"/>
              <a:t> 9</a:t>
            </a:r>
            <a:r>
              <a:rPr lang="en-US" i="1" dirty="0"/>
              <a:t> Does he thank that servant because he did the things that were commanded him? I think not.</a:t>
            </a:r>
            <a:r>
              <a:rPr lang="en-US" i="1" baseline="30000" dirty="0"/>
              <a:t> 10</a:t>
            </a:r>
            <a:r>
              <a:rPr lang="en-US" i="1" dirty="0"/>
              <a:t> So likewise you, when you have done all those things which you are commanded, say, ‘We are unprofitable servants. </a:t>
            </a:r>
            <a:r>
              <a:rPr lang="en-US" i="1" u="sng" dirty="0"/>
              <a:t>We have done what was our duty to do</a:t>
            </a:r>
            <a:r>
              <a:rPr lang="en-US" i="1" dirty="0"/>
              <a:t>.’”</a:t>
            </a:r>
          </a:p>
          <a:p>
            <a:pPr marL="642795" lvl="1" indent="-175308" defTabSz="934974">
              <a:buFont typeface="Arial" panose="020B0604020202020204" pitchFamily="34" charset="0"/>
              <a:buChar char="•"/>
              <a:defRPr/>
            </a:pPr>
            <a:r>
              <a:rPr lang="en-US" i="0" dirty="0"/>
              <a:t>Though you might think that Uriah was overzealous, surely you can see how such a dedicated servant of the king would think as Uriah did!</a:t>
            </a:r>
          </a:p>
          <a:p>
            <a:pPr marL="642795" lvl="1" indent="-175308" defTabSz="934974">
              <a:buFont typeface="Arial" panose="020B0604020202020204" pitchFamily="34" charset="0"/>
              <a:buChar char="•"/>
              <a:defRPr/>
            </a:pPr>
            <a:r>
              <a:rPr lang="en-US" i="0" dirty="0"/>
              <a:t>As an application:  How diligent are we as servants of Christ?</a:t>
            </a:r>
          </a:p>
          <a:p>
            <a:pPr defTabSz="934974">
              <a:defRPr/>
            </a:pPr>
            <a:r>
              <a:rPr lang="en-US" b="1" dirty="0"/>
              <a:t>(1 Corinthians 4:1-4), </a:t>
            </a:r>
            <a:r>
              <a:rPr lang="en-US" i="1" dirty="0"/>
              <a:t>“Let a man so consider us, as servants of Christ and stewards of the mysteries of God.</a:t>
            </a:r>
            <a:r>
              <a:rPr lang="en-US" i="1" baseline="30000" dirty="0"/>
              <a:t> 2</a:t>
            </a:r>
            <a:r>
              <a:rPr lang="en-US" i="1" dirty="0"/>
              <a:t> </a:t>
            </a:r>
            <a:r>
              <a:rPr lang="en-US" i="1" u="sng" dirty="0"/>
              <a:t>Moreover it is required in stewards that one be found faithful</a:t>
            </a:r>
            <a:r>
              <a:rPr lang="en-US" i="1" dirty="0"/>
              <a:t>.</a:t>
            </a:r>
            <a:r>
              <a:rPr lang="en-US" i="1" baseline="30000" dirty="0"/>
              <a:t> 3</a:t>
            </a:r>
            <a:r>
              <a:rPr lang="en-US" i="1" dirty="0"/>
              <a:t> But with me it is a very small thing that I should be judged by you or by a human court. In fact, I do not even judge myself.</a:t>
            </a:r>
            <a:r>
              <a:rPr lang="en-US" i="1" baseline="30000" dirty="0"/>
              <a:t> 4</a:t>
            </a:r>
            <a:r>
              <a:rPr lang="en-US" i="1" dirty="0"/>
              <a:t> For I know of nothing against myself, yet I am not justified by this; but </a:t>
            </a:r>
            <a:r>
              <a:rPr lang="en-US" i="1" u="sng" dirty="0"/>
              <a:t>He who judges me is the Lord</a:t>
            </a:r>
            <a:r>
              <a:rPr lang="en-US" i="1" dirty="0"/>
              <a:t>.”</a:t>
            </a:r>
          </a:p>
          <a:p>
            <a:pPr marL="642795" lvl="1" indent="-175308" defTabSz="934974">
              <a:buFont typeface="Arial" panose="020B0604020202020204" pitchFamily="34" charset="0"/>
              <a:buChar char="•"/>
              <a:defRPr/>
            </a:pPr>
            <a:r>
              <a:rPr lang="en-US" dirty="0"/>
              <a:t>We should always and only be concerned with whether our actions please our Lord</a:t>
            </a:r>
          </a:p>
          <a:p>
            <a:pPr defTabSz="934974">
              <a:defRPr/>
            </a:pPr>
            <a:endParaRPr lang="en-US" dirty="0"/>
          </a:p>
          <a:p>
            <a:pPr defTabSz="934974">
              <a:defRPr/>
            </a:pPr>
            <a:r>
              <a:rPr lang="en-US" dirty="0"/>
              <a:t>(one be found faithful</a:t>
            </a:r>
          </a:p>
          <a:p>
            <a:pPr defTabSz="934974">
              <a:defRPr/>
            </a:pPr>
            <a:r>
              <a:rPr lang="en-US" dirty="0"/>
              <a:t>Unprofitable servants</a:t>
            </a:r>
          </a:p>
          <a:p>
            <a:pPr defTabSz="934974">
              <a:defRPr/>
            </a:pPr>
            <a:endParaRPr lang="en-US" dirty="0"/>
          </a:p>
          <a:p>
            <a:pPr defTabSz="934974">
              <a:defRPr/>
            </a:pPr>
            <a:endParaRPr lang="en-US" dirty="0"/>
          </a:p>
          <a:p>
            <a:pPr defTabSz="934974">
              <a:defRPr/>
            </a:pPr>
            <a:r>
              <a:rPr lang="en-US" dirty="0"/>
              <a:t>PM: </a:t>
            </a:r>
            <a:r>
              <a:rPr lang="en-US" b="1" dirty="0"/>
              <a:t>Uriah (2 Samuel 11) </a:t>
            </a:r>
            <a:r>
              <a:rPr lang="en-US" dirty="0"/>
              <a:t>[Most of the time, the narrative is focused on David and Bathsheba, but in this lesson I will discuss Uriah the Hittite, victimized by David’s treachery.  Defrauded, deceived, clueless, murdered, mourned.  But, faithful to his king, and avenged by God.]</a:t>
            </a:r>
          </a:p>
          <a:p>
            <a:endParaRPr lang="en-US" dirty="0"/>
          </a:p>
        </p:txBody>
      </p:sp>
      <p:sp>
        <p:nvSpPr>
          <p:cNvPr id="4" name="Slide Number Placeholder 3"/>
          <p:cNvSpPr>
            <a:spLocks noGrp="1"/>
          </p:cNvSpPr>
          <p:nvPr>
            <p:ph type="sldNum" sz="quarter" idx="10"/>
          </p:nvPr>
        </p:nvSpPr>
        <p:spPr/>
        <p:txBody>
          <a:bodyPr/>
          <a:lstStyle/>
          <a:p>
            <a:fld id="{8BEC17A6-9402-4ABF-9FCF-F604D6B0AFD5}" type="slidenum">
              <a:rPr lang="en-US" smtClean="0"/>
              <a:t>2</a:t>
            </a:fld>
            <a:endParaRPr lang="en-US"/>
          </a:p>
        </p:txBody>
      </p:sp>
    </p:spTree>
    <p:extLst>
      <p:ext uri="{BB962C8B-B14F-4D97-AF65-F5344CB8AC3E}">
        <p14:creationId xmlns:p14="http://schemas.microsoft.com/office/powerpoint/2010/main" val="131330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1" dirty="0"/>
              <a:t>Integrity is not always rewarded in this life</a:t>
            </a:r>
            <a:endParaRPr lang="en-US" dirty="0"/>
          </a:p>
          <a:p>
            <a:pPr marL="642795" lvl="1" indent="-175308" defTabSz="934974">
              <a:buFont typeface="Arial" panose="020B0604020202020204" pitchFamily="34" charset="0"/>
              <a:buChar char="•"/>
              <a:defRPr/>
            </a:pPr>
            <a:r>
              <a:rPr lang="en-US" dirty="0"/>
              <a:t>The king obviously had called Uriah to cover up his own sin.  Bathsheba was pregnant, and Uriah had been away in battle.  He wanted Uriah to have relations with Bathsheba</a:t>
            </a:r>
          </a:p>
          <a:p>
            <a:pPr marL="642795" lvl="1" indent="-175308" defTabSz="934974">
              <a:buFont typeface="Arial" panose="020B0604020202020204" pitchFamily="34" charset="0"/>
              <a:buChar char="•"/>
              <a:defRPr/>
            </a:pPr>
            <a:r>
              <a:rPr lang="en-US" dirty="0"/>
              <a:t>David’s was devious regarding his intent in calling for Uriah</a:t>
            </a:r>
          </a:p>
          <a:p>
            <a:pPr defTabSz="934974">
              <a:defRPr/>
            </a:pPr>
            <a:r>
              <a:rPr lang="en-US" b="1" dirty="0"/>
              <a:t>(6-8) READ</a:t>
            </a:r>
          </a:p>
          <a:p>
            <a:pPr marL="642795" lvl="1" indent="-175308" defTabSz="934974">
              <a:buFont typeface="Arial" panose="020B0604020202020204" pitchFamily="34" charset="0"/>
              <a:buChar char="•"/>
              <a:defRPr/>
            </a:pPr>
            <a:r>
              <a:rPr lang="en-US" dirty="0"/>
              <a:t>David purposefully got Uriah drunk in the hope his integrity in this would be impacted by his drunkenness (Why?  Because it works!)</a:t>
            </a:r>
          </a:p>
          <a:p>
            <a:pPr defTabSz="934974">
              <a:defRPr/>
            </a:pPr>
            <a:r>
              <a:rPr lang="en-US" b="1" dirty="0"/>
              <a:t>(cf. Proverbs 31:4-5), [the words of King Lemuel’s mother], </a:t>
            </a:r>
            <a:r>
              <a:rPr lang="en-US" i="1" dirty="0"/>
              <a:t>“It is not for kings, O Lemuel, it is not for kings to drink wine, Nor for princes intoxicating drink; </a:t>
            </a:r>
            <a:r>
              <a:rPr lang="en-US" i="1" baseline="30000" dirty="0"/>
              <a:t>5</a:t>
            </a:r>
            <a:r>
              <a:rPr lang="en-US" i="1" dirty="0"/>
              <a:t> Lest they drink and forget the law, and pervert the justice of all the afflicted.”</a:t>
            </a:r>
          </a:p>
          <a:p>
            <a:pPr marL="642795" lvl="1" indent="-175308" defTabSz="934974">
              <a:buFont typeface="Arial" panose="020B0604020202020204" pitchFamily="34" charset="0"/>
              <a:buChar char="•"/>
              <a:defRPr/>
            </a:pPr>
            <a:r>
              <a:rPr lang="en-US" dirty="0"/>
              <a:t>But, it didn’t work this time.  And so, David hid his sin by having Uriah killed (this was murder!)</a:t>
            </a:r>
          </a:p>
          <a:p>
            <a:pPr defTabSz="934974">
              <a:defRPr/>
            </a:pPr>
            <a:r>
              <a:rPr lang="en-US" b="1" dirty="0"/>
              <a:t>(14-15) READ</a:t>
            </a:r>
          </a:p>
          <a:p>
            <a:pPr marL="642795" lvl="1" indent="-175308" defTabSz="934974">
              <a:buFont typeface="Arial" panose="020B0604020202020204" pitchFamily="34" charset="0"/>
              <a:buChar char="•"/>
              <a:defRPr/>
            </a:pPr>
            <a:r>
              <a:rPr lang="en-US" b="1" dirty="0"/>
              <a:t>We need to learn that there is no promise of justice in this life!</a:t>
            </a:r>
          </a:p>
          <a:p>
            <a:pPr defTabSz="934974">
              <a:defRPr/>
            </a:pPr>
            <a:r>
              <a:rPr lang="en-US" b="1" dirty="0"/>
              <a:t>(Psalm 140:4-5), [A Psalm of David, consider his mistreatment by Saul, and his own Son Absalom], </a:t>
            </a:r>
            <a:r>
              <a:rPr lang="en-US" i="1" dirty="0"/>
              <a:t>“Keep me, O Lord, from the hands of the wicked; preserve me from violent men, who have purposed to make my steps stumble. </a:t>
            </a:r>
            <a:r>
              <a:rPr lang="en-US" i="1" baseline="30000" dirty="0"/>
              <a:t>5</a:t>
            </a:r>
            <a:r>
              <a:rPr lang="en-US" i="1" dirty="0"/>
              <a:t> The proud have hidden a snare for me, and cords; they have spread a net by the wayside; they have set traps for me.”</a:t>
            </a:r>
          </a:p>
          <a:p>
            <a:pPr defTabSz="934974">
              <a:defRPr/>
            </a:pPr>
            <a:r>
              <a:rPr lang="en-US" b="1" dirty="0"/>
              <a:t>(Revelation 2:10a), </a:t>
            </a:r>
            <a:r>
              <a:rPr lang="en-US" i="1" dirty="0"/>
              <a:t>“Do not fear any of those things which you are about to suffer. Indeed, the devil is about to throw some of you into prison, that you may be tested, and you will have tribulation ten days…”</a:t>
            </a:r>
          </a:p>
        </p:txBody>
      </p:sp>
      <p:sp>
        <p:nvSpPr>
          <p:cNvPr id="4" name="Slide Number Placeholder 3"/>
          <p:cNvSpPr>
            <a:spLocks noGrp="1"/>
          </p:cNvSpPr>
          <p:nvPr>
            <p:ph type="sldNum" sz="quarter" idx="10"/>
          </p:nvPr>
        </p:nvSpPr>
        <p:spPr/>
        <p:txBody>
          <a:bodyPr/>
          <a:lstStyle/>
          <a:p>
            <a:pPr defTabSz="934974"/>
            <a:fld id="{8BEC17A6-9402-4ABF-9FCF-F604D6B0AFD5}"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2385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1" dirty="0"/>
              <a:t>God promises justice in the end!</a:t>
            </a:r>
            <a:endParaRPr lang="en-US" dirty="0"/>
          </a:p>
          <a:p>
            <a:pPr marL="642795" lvl="1" indent="-175308" defTabSz="934974">
              <a:buFont typeface="Arial" panose="020B0604020202020204" pitchFamily="34" charset="0"/>
              <a:buChar char="•"/>
              <a:defRPr/>
            </a:pPr>
            <a:r>
              <a:rPr lang="en-US" dirty="0"/>
              <a:t>Consider that despite David’s efforts, and his ability to have Uriah killed, he did not escape the consequences of his actions!</a:t>
            </a:r>
          </a:p>
          <a:p>
            <a:pPr defTabSz="934974">
              <a:defRPr/>
            </a:pPr>
            <a:r>
              <a:rPr lang="en-US" b="1" dirty="0"/>
              <a:t>(27) READ</a:t>
            </a:r>
          </a:p>
          <a:p>
            <a:pPr defTabSz="934974">
              <a:defRPr/>
            </a:pPr>
            <a:r>
              <a:rPr lang="en-US" b="1" dirty="0"/>
              <a:t>(12:10-14), [Nathan’s conversation with David], </a:t>
            </a:r>
            <a:r>
              <a:rPr lang="en-US" i="1" dirty="0"/>
              <a:t>“Now therefore, the sword shall never depart from your house, because you have despised Me, and have taken the wife of Uriah the Hittite to be your wife.’</a:t>
            </a:r>
            <a:r>
              <a:rPr lang="en-US" i="1" baseline="30000" dirty="0"/>
              <a:t> 11</a:t>
            </a:r>
            <a:r>
              <a:rPr lang="en-US" i="1" dirty="0"/>
              <a:t> Thus says the Lord: ‘Behold, I will raise up adversity against you from your own house; and I will take your wives before your eyes and give them to your neighbor, and he shall lie with your wives in the sight of this sun.</a:t>
            </a:r>
            <a:r>
              <a:rPr lang="en-US" i="1" baseline="30000" dirty="0"/>
              <a:t> 12</a:t>
            </a:r>
            <a:r>
              <a:rPr lang="en-US" i="1" dirty="0"/>
              <a:t> For you did it secretly, but I will do this thing before all Israel, before the sun.’ ” </a:t>
            </a:r>
            <a:r>
              <a:rPr lang="en-US" i="1" baseline="30000" dirty="0"/>
              <a:t>13</a:t>
            </a:r>
            <a:r>
              <a:rPr lang="en-US" i="1" dirty="0"/>
              <a:t> So David said to Nathan, “I have sinned against the Lord.” And Nathan said to David, “The Lord also has put away your sin; you shall not die.</a:t>
            </a:r>
            <a:r>
              <a:rPr lang="en-US" i="1" baseline="30000" dirty="0"/>
              <a:t> 14</a:t>
            </a:r>
            <a:r>
              <a:rPr lang="en-US" i="1" dirty="0"/>
              <a:t> However, because by this deed you have given great occasion to the enemies of the Lord to blaspheme, the child also who is born to you shall surely die.”</a:t>
            </a:r>
          </a:p>
          <a:p>
            <a:pPr marL="642795" lvl="1" indent="-175308" defTabSz="934974">
              <a:buFont typeface="Arial" panose="020B0604020202020204" pitchFamily="34" charset="0"/>
              <a:buChar char="•"/>
              <a:defRPr/>
            </a:pPr>
            <a:r>
              <a:rPr lang="en-US" b="1" dirty="0"/>
              <a:t>We know that in the end, the Lord will avenge us when we are wronged</a:t>
            </a:r>
          </a:p>
          <a:p>
            <a:r>
              <a:rPr lang="en-US" b="1" dirty="0"/>
              <a:t>(2 Thessalonians 1:6-8), </a:t>
            </a:r>
            <a:r>
              <a:rPr lang="en-US" i="1" dirty="0"/>
              <a:t>“since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p>
          <a:p>
            <a:r>
              <a:rPr lang="en-US" b="1" i="0" dirty="0"/>
              <a:t>(Revelation 2:10b), </a:t>
            </a:r>
            <a:r>
              <a:rPr lang="en-US" i="1" dirty="0"/>
              <a:t>“Do not fear any of those things which you are about to suffer. Indeed, the devil is about to throw some of you into prison, that you may be tested, and you will have tribulation ten days. </a:t>
            </a:r>
            <a:r>
              <a:rPr lang="en-US" i="1" u="sng" dirty="0"/>
              <a:t>Be faithful until death, and I will give you the crown of life</a:t>
            </a:r>
            <a:r>
              <a:rPr lang="en-US" i="1" dirty="0"/>
              <a:t>.”</a:t>
            </a:r>
          </a:p>
        </p:txBody>
      </p:sp>
      <p:sp>
        <p:nvSpPr>
          <p:cNvPr id="4" name="Slide Number Placeholder 3"/>
          <p:cNvSpPr>
            <a:spLocks noGrp="1"/>
          </p:cNvSpPr>
          <p:nvPr>
            <p:ph type="sldNum" sz="quarter" idx="10"/>
          </p:nvPr>
        </p:nvSpPr>
        <p:spPr/>
        <p:txBody>
          <a:bodyPr/>
          <a:lstStyle/>
          <a:p>
            <a:pPr defTabSz="934974"/>
            <a:fld id="{8BEC17A6-9402-4ABF-9FCF-F604D6B0AFD5}"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6077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defRPr/>
            </a:pPr>
            <a:r>
              <a:rPr lang="en-US" dirty="0"/>
              <a:t>Uriah was a victim of David’s treachery</a:t>
            </a:r>
          </a:p>
          <a:p>
            <a:pPr marL="175308" indent="-175308" defTabSz="934974">
              <a:buFont typeface="Arial" panose="020B0604020202020204" pitchFamily="34" charset="0"/>
              <a:buChar char="•"/>
              <a:defRPr/>
            </a:pPr>
            <a:r>
              <a:rPr lang="en-US" dirty="0"/>
              <a:t>He was defrauded, deceived and murdered, but David’s treachery was uncovered, and God dealt with his sin.</a:t>
            </a:r>
          </a:p>
          <a:p>
            <a:pPr marL="175308" indent="-175308" defTabSz="934974">
              <a:buFont typeface="Arial" panose="020B0604020202020204" pitchFamily="34" charset="0"/>
              <a:buChar char="•"/>
              <a:defRPr/>
            </a:pPr>
            <a:r>
              <a:rPr lang="en-US" b="1" dirty="0"/>
              <a:t>God rewards and avenges the righteous!</a:t>
            </a:r>
          </a:p>
          <a:p>
            <a:endParaRPr lang="en-US" dirty="0"/>
          </a:p>
        </p:txBody>
      </p:sp>
      <p:sp>
        <p:nvSpPr>
          <p:cNvPr id="4" name="Slide Number Placeholder 3"/>
          <p:cNvSpPr>
            <a:spLocks noGrp="1"/>
          </p:cNvSpPr>
          <p:nvPr>
            <p:ph type="sldNum" sz="quarter" idx="10"/>
          </p:nvPr>
        </p:nvSpPr>
        <p:spPr/>
        <p:txBody>
          <a:bodyPr/>
          <a:lstStyle/>
          <a:p>
            <a:fld id="{8BEC17A6-9402-4ABF-9FCF-F604D6B0AFD5}" type="slidenum">
              <a:rPr lang="en-US" smtClean="0"/>
              <a:t>5</a:t>
            </a:fld>
            <a:endParaRPr lang="en-US"/>
          </a:p>
        </p:txBody>
      </p:sp>
    </p:spTree>
    <p:extLst>
      <p:ext uri="{BB962C8B-B14F-4D97-AF65-F5344CB8AC3E}">
        <p14:creationId xmlns:p14="http://schemas.microsoft.com/office/powerpoint/2010/main" val="157427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F00-03B7-49B7-BF2B-910F7C758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841BA8-AE4C-4B36-BD8C-B0E515FAD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CA4F3D-1D9C-40F4-AD41-4C9C14C474BF}"/>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AF46186A-BFE8-4BA1-86B8-F768CEAC8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0540-5FD5-47B3-946F-B2B38FE97C39}"/>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45603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BAAB-BAEF-4DB1-B5FD-6EDA5CCF4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9901DB-9C78-47B3-B1E3-B234BB9C40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FBB10-7423-4B24-B0AA-C7A69F44AF33}"/>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041615DD-472F-469E-A566-64AC34C7E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3599-222A-4678-960B-3F9E2C4CA5DA}"/>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391686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34B72-E685-444C-8DB1-C8E6100B0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BD88E8-8B0F-41E9-9DD4-F9C63C1C7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D2E5C-B2D4-4B7B-8A0D-98C4861B1643}"/>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5D386F99-6285-486B-96FE-D94833537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E44D2-FFF5-4B7E-AF77-9F45247D457A}"/>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4140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4160-FC1E-4C8A-906D-A417D1674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90414-2A56-4AB1-B7A2-6130D417E3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9EB9-115A-483A-B013-2E49337BE773}"/>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7734BBAC-D03F-47C7-865B-13EF12D2F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F5BAE-3761-458A-980C-869473173D8A}"/>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208148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8541-8761-474E-AC55-A6324FA4F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415441-BF44-411E-84B9-80901260E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7B593B-A3FF-4856-9E7D-6297DFE8240C}"/>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074224FE-E03C-478B-94B9-E637193DF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4C234-5EB7-48B1-9EB9-444F09A76980}"/>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262698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4B15-8C98-439E-9801-27203DF34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F879D-D814-42EF-BA5A-298F015565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4D11A-DFF8-4685-943B-ECD74DFEBA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35F49-3E96-44A4-AB9A-497AD04D8D33}"/>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6" name="Footer Placeholder 5">
            <a:extLst>
              <a:ext uri="{FF2B5EF4-FFF2-40B4-BE49-F238E27FC236}">
                <a16:creationId xmlns:a16="http://schemas.microsoft.com/office/drawing/2014/main" id="{ED02E14F-67E6-4D0C-949D-03CC1FDBF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DB11E-FAF4-45DC-8694-2B680DA1E7E8}"/>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39808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8FAC-6A57-4196-A4E7-226CFACB8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FD3D8F-B496-4DC3-A01D-9A77C42368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C6C243-A79F-4F23-BC9F-FB4D64D61C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9C8633-2E36-470D-875A-7994D5E7C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F90371-7FC0-4542-80E6-85BEFD1C36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46BCE-625A-4278-B8B9-63A4702DEB83}"/>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8" name="Footer Placeholder 7">
            <a:extLst>
              <a:ext uri="{FF2B5EF4-FFF2-40B4-BE49-F238E27FC236}">
                <a16:creationId xmlns:a16="http://schemas.microsoft.com/office/drawing/2014/main" id="{58D1FEBA-7100-4715-8473-AA7102EF0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880DD-FB56-46D6-96E0-25AE2F4BDCC6}"/>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152403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C4A7-D319-48CC-AC3F-F90FD0B8A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1008E-977E-4C4F-B828-B0E7C6BBF41D}"/>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4" name="Footer Placeholder 3">
            <a:extLst>
              <a:ext uri="{FF2B5EF4-FFF2-40B4-BE49-F238E27FC236}">
                <a16:creationId xmlns:a16="http://schemas.microsoft.com/office/drawing/2014/main" id="{B3AAEC37-84E0-4232-A728-FA5E39A5E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6DEAA-2B7A-4A56-A75E-D5819B48D535}"/>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8631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C5F4A-9418-43CF-8590-C98FF85FD8AE}"/>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3" name="Footer Placeholder 2">
            <a:extLst>
              <a:ext uri="{FF2B5EF4-FFF2-40B4-BE49-F238E27FC236}">
                <a16:creationId xmlns:a16="http://schemas.microsoft.com/office/drawing/2014/main" id="{D4E74E59-79F3-47CF-BE88-942F5E985D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0F388F-4626-4619-80D5-23BF091AA3D7}"/>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227442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53D6-EC17-49BE-A47B-FFF043439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E6371-942D-4DD6-AD6E-ED0F54691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F9C6A-0A6E-464A-8EE5-8779E320F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1280F0-1360-4073-94DB-ED1BE0103D40}"/>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6" name="Footer Placeholder 5">
            <a:extLst>
              <a:ext uri="{FF2B5EF4-FFF2-40B4-BE49-F238E27FC236}">
                <a16:creationId xmlns:a16="http://schemas.microsoft.com/office/drawing/2014/main" id="{894FA6A4-036E-415B-AF7B-F32E58FB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F1989-B77C-4D6A-9E8F-A130E3704A5A}"/>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35826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4325-8694-4F6C-9D53-9D48C21D7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7A8D66-0887-49B7-A854-234FCD327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879BE7-AD47-4DDE-9E2D-F4B5889F7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66AE97-41AD-4EBC-8D6A-BFC57034B7CB}"/>
              </a:ext>
            </a:extLst>
          </p:cNvPr>
          <p:cNvSpPr>
            <a:spLocks noGrp="1"/>
          </p:cNvSpPr>
          <p:nvPr>
            <p:ph type="dt" sz="half" idx="10"/>
          </p:nvPr>
        </p:nvSpPr>
        <p:spPr/>
        <p:txBody>
          <a:bodyPr/>
          <a:lstStyle/>
          <a:p>
            <a:fld id="{A17D765D-D2FD-492E-AA9F-039026B08F7E}" type="datetimeFigureOut">
              <a:rPr lang="en-US" smtClean="0"/>
              <a:t>8/5/2018</a:t>
            </a:fld>
            <a:endParaRPr lang="en-US"/>
          </a:p>
        </p:txBody>
      </p:sp>
      <p:sp>
        <p:nvSpPr>
          <p:cNvPr id="6" name="Footer Placeholder 5">
            <a:extLst>
              <a:ext uri="{FF2B5EF4-FFF2-40B4-BE49-F238E27FC236}">
                <a16:creationId xmlns:a16="http://schemas.microsoft.com/office/drawing/2014/main" id="{EA7C16A2-9311-4EA3-A7FB-A677D4B3F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7282F-E004-4FA5-93B6-214CCBD3BF8E}"/>
              </a:ext>
            </a:extLst>
          </p:cNvPr>
          <p:cNvSpPr>
            <a:spLocks noGrp="1"/>
          </p:cNvSpPr>
          <p:nvPr>
            <p:ph type="sldNum" sz="quarter" idx="12"/>
          </p:nvPr>
        </p:nvSpPr>
        <p:spPr/>
        <p:txBody>
          <a:bodyPr/>
          <a:lstStyle/>
          <a:p>
            <a:fld id="{B08B6E99-C5BA-4709-AB25-6E66FF0DF1A4}" type="slidenum">
              <a:rPr lang="en-US" smtClean="0"/>
              <a:t>‹#›</a:t>
            </a:fld>
            <a:endParaRPr lang="en-US"/>
          </a:p>
        </p:txBody>
      </p:sp>
    </p:spTree>
    <p:extLst>
      <p:ext uri="{BB962C8B-B14F-4D97-AF65-F5344CB8AC3E}">
        <p14:creationId xmlns:p14="http://schemas.microsoft.com/office/powerpoint/2010/main" val="410108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64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7FCA6-8A3B-4CB4-8707-240E4854E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2E617-1278-4275-8F6D-BC2AC185F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9E8F3-5EBB-4465-8B06-89B8394DD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D765D-D2FD-492E-AA9F-039026B08F7E}" type="datetimeFigureOut">
              <a:rPr lang="en-US" smtClean="0"/>
              <a:t>8/5/2018</a:t>
            </a:fld>
            <a:endParaRPr lang="en-US"/>
          </a:p>
        </p:txBody>
      </p:sp>
      <p:sp>
        <p:nvSpPr>
          <p:cNvPr id="5" name="Footer Placeholder 4">
            <a:extLst>
              <a:ext uri="{FF2B5EF4-FFF2-40B4-BE49-F238E27FC236}">
                <a16:creationId xmlns:a16="http://schemas.microsoft.com/office/drawing/2014/main" id="{CDD921F2-0CBF-4EA6-8902-853D323AA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53C0FB-D079-4B1E-8ACB-5B94A9A68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B6E99-C5BA-4709-AB25-6E66FF0DF1A4}" type="slidenum">
              <a:rPr lang="en-US" smtClean="0"/>
              <a:t>‹#›</a:t>
            </a:fld>
            <a:endParaRPr lang="en-US"/>
          </a:p>
        </p:txBody>
      </p:sp>
    </p:spTree>
    <p:extLst>
      <p:ext uri="{BB962C8B-B14F-4D97-AF65-F5344CB8AC3E}">
        <p14:creationId xmlns:p14="http://schemas.microsoft.com/office/powerpoint/2010/main" val="281450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6F85-951B-45A2-B3CC-E68B29FF0987}"/>
              </a:ext>
            </a:extLst>
          </p:cNvPr>
          <p:cNvSpPr>
            <a:spLocks noGrp="1"/>
          </p:cNvSpPr>
          <p:nvPr>
            <p:ph type="ctrTitle"/>
          </p:nvPr>
        </p:nvSpPr>
        <p:spPr>
          <a:xfrm>
            <a:off x="1524000" y="595890"/>
            <a:ext cx="9144000" cy="2387600"/>
          </a:xfrm>
        </p:spPr>
        <p:txBody>
          <a:bodyPr>
            <a:normAutofit/>
          </a:bodyPr>
          <a:lstStyle/>
          <a:p>
            <a:r>
              <a:rPr lang="en-US" sz="9600" dirty="0">
                <a:solidFill>
                  <a:srgbClr val="D8BEEC"/>
                </a:solidFill>
                <a:latin typeface="Milwich" panose="04000500000000000000" pitchFamily="82" charset="0"/>
              </a:rPr>
              <a:t>Uriah</a:t>
            </a:r>
          </a:p>
        </p:txBody>
      </p:sp>
      <p:sp>
        <p:nvSpPr>
          <p:cNvPr id="3" name="Subtitle 2">
            <a:extLst>
              <a:ext uri="{FF2B5EF4-FFF2-40B4-BE49-F238E27FC236}">
                <a16:creationId xmlns:a16="http://schemas.microsoft.com/office/drawing/2014/main" id="{83AD34C3-F399-447E-A888-A4190D7BA337}"/>
              </a:ext>
            </a:extLst>
          </p:cNvPr>
          <p:cNvSpPr>
            <a:spLocks noGrp="1"/>
          </p:cNvSpPr>
          <p:nvPr>
            <p:ph type="subTitle" idx="1"/>
          </p:nvPr>
        </p:nvSpPr>
        <p:spPr>
          <a:xfrm>
            <a:off x="1524000" y="2826327"/>
            <a:ext cx="9144000" cy="2983345"/>
          </a:xfrm>
        </p:spPr>
        <p:txBody>
          <a:bodyPr>
            <a:normAutofit/>
          </a:bodyPr>
          <a:lstStyle/>
          <a:p>
            <a:r>
              <a:rPr lang="en-US" sz="5400" dirty="0">
                <a:solidFill>
                  <a:srgbClr val="D8BEEC"/>
                </a:solidFill>
              </a:rPr>
              <a:t>Victim of Treachery</a:t>
            </a:r>
          </a:p>
          <a:p>
            <a:endParaRPr lang="en-US" sz="4400" b="1" dirty="0">
              <a:solidFill>
                <a:schemeClr val="bg1"/>
              </a:solidFill>
            </a:endParaRPr>
          </a:p>
          <a:p>
            <a:r>
              <a:rPr lang="en-US" sz="4400" b="1" dirty="0">
                <a:solidFill>
                  <a:schemeClr val="bg1"/>
                </a:solidFill>
              </a:rPr>
              <a:t>2 Samuel 11</a:t>
            </a:r>
          </a:p>
        </p:txBody>
      </p:sp>
    </p:spTree>
    <p:extLst>
      <p:ext uri="{BB962C8B-B14F-4D97-AF65-F5344CB8AC3E}">
        <p14:creationId xmlns:p14="http://schemas.microsoft.com/office/powerpoint/2010/main" val="2677905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6F85-951B-45A2-B3CC-E68B29FF0987}"/>
              </a:ext>
            </a:extLst>
          </p:cNvPr>
          <p:cNvSpPr>
            <a:spLocks noGrp="1"/>
          </p:cNvSpPr>
          <p:nvPr>
            <p:ph type="ctrTitle"/>
          </p:nvPr>
        </p:nvSpPr>
        <p:spPr>
          <a:xfrm>
            <a:off x="297712" y="85528"/>
            <a:ext cx="11121656" cy="1296705"/>
          </a:xfrm>
        </p:spPr>
        <p:txBody>
          <a:bodyPr>
            <a:normAutofit/>
          </a:bodyPr>
          <a:lstStyle/>
          <a:p>
            <a:r>
              <a:rPr lang="en-US" sz="7200" dirty="0">
                <a:solidFill>
                  <a:srgbClr val="D8BEEC"/>
                </a:solidFill>
                <a:latin typeface="Milwich" panose="04000500000000000000" pitchFamily="82" charset="0"/>
              </a:rPr>
              <a:t>Uriah (Victim of Treachery)</a:t>
            </a:r>
          </a:p>
        </p:txBody>
      </p:sp>
      <p:sp>
        <p:nvSpPr>
          <p:cNvPr id="3" name="Subtitle 2">
            <a:extLst>
              <a:ext uri="{FF2B5EF4-FFF2-40B4-BE49-F238E27FC236}">
                <a16:creationId xmlns:a16="http://schemas.microsoft.com/office/drawing/2014/main" id="{83AD34C3-F399-447E-A888-A4190D7BA337}"/>
              </a:ext>
            </a:extLst>
          </p:cNvPr>
          <p:cNvSpPr>
            <a:spLocks noGrp="1"/>
          </p:cNvSpPr>
          <p:nvPr>
            <p:ph type="subTitle" idx="1"/>
          </p:nvPr>
        </p:nvSpPr>
        <p:spPr>
          <a:xfrm>
            <a:off x="489098" y="1679944"/>
            <a:ext cx="11121656" cy="4593265"/>
          </a:xfrm>
        </p:spPr>
        <p:txBody>
          <a:bodyPr>
            <a:normAutofit/>
          </a:bodyPr>
          <a:lstStyle/>
          <a:p>
            <a:pPr marL="685800" indent="-685800" algn="l">
              <a:buFont typeface="Arial" panose="020B0604020202020204" pitchFamily="34" charset="0"/>
              <a:buChar char="•"/>
            </a:pPr>
            <a:r>
              <a:rPr lang="en-US" sz="4400" b="1" dirty="0">
                <a:solidFill>
                  <a:srgbClr val="D8BEEC"/>
                </a:solidFill>
              </a:rPr>
              <a:t>Uriah’s actions were praiseworthy</a:t>
            </a:r>
            <a:endParaRPr lang="en-US" sz="4400" dirty="0">
              <a:solidFill>
                <a:schemeClr val="bg1"/>
              </a:solidFill>
            </a:endParaRPr>
          </a:p>
          <a:p>
            <a:pPr lvl="2" algn="l"/>
            <a:r>
              <a:rPr lang="en-US" sz="4400" dirty="0">
                <a:solidFill>
                  <a:schemeClr val="bg1"/>
                </a:solidFill>
              </a:rPr>
              <a:t>(9-11, 13) Luke 17:7-10; 1 Corinthians 4:1-4</a:t>
            </a:r>
          </a:p>
        </p:txBody>
      </p:sp>
    </p:spTree>
    <p:extLst>
      <p:ext uri="{BB962C8B-B14F-4D97-AF65-F5344CB8AC3E}">
        <p14:creationId xmlns:p14="http://schemas.microsoft.com/office/powerpoint/2010/main" val="1939069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6F85-951B-45A2-B3CC-E68B29FF0987}"/>
              </a:ext>
            </a:extLst>
          </p:cNvPr>
          <p:cNvSpPr>
            <a:spLocks noGrp="1"/>
          </p:cNvSpPr>
          <p:nvPr>
            <p:ph type="ctrTitle"/>
          </p:nvPr>
        </p:nvSpPr>
        <p:spPr>
          <a:xfrm>
            <a:off x="297712" y="85528"/>
            <a:ext cx="11121656" cy="1296705"/>
          </a:xfrm>
        </p:spPr>
        <p:txBody>
          <a:bodyPr>
            <a:normAutofit/>
          </a:bodyPr>
          <a:lstStyle/>
          <a:p>
            <a:r>
              <a:rPr lang="en-US" sz="7200" dirty="0">
                <a:solidFill>
                  <a:srgbClr val="D8BEEC"/>
                </a:solidFill>
                <a:latin typeface="Milwich" panose="04000500000000000000" pitchFamily="82" charset="0"/>
              </a:rPr>
              <a:t>Uriah (Victim of Treachery)</a:t>
            </a:r>
          </a:p>
        </p:txBody>
      </p:sp>
      <p:sp>
        <p:nvSpPr>
          <p:cNvPr id="3" name="Subtitle 2">
            <a:extLst>
              <a:ext uri="{FF2B5EF4-FFF2-40B4-BE49-F238E27FC236}">
                <a16:creationId xmlns:a16="http://schemas.microsoft.com/office/drawing/2014/main" id="{83AD34C3-F399-447E-A888-A4190D7BA337}"/>
              </a:ext>
            </a:extLst>
          </p:cNvPr>
          <p:cNvSpPr>
            <a:spLocks noGrp="1"/>
          </p:cNvSpPr>
          <p:nvPr>
            <p:ph type="subTitle" idx="1"/>
          </p:nvPr>
        </p:nvSpPr>
        <p:spPr>
          <a:xfrm>
            <a:off x="489098" y="1679944"/>
            <a:ext cx="11121656" cy="4593265"/>
          </a:xfrm>
        </p:spPr>
        <p:txBody>
          <a:bodyPr>
            <a:normAutofit/>
          </a:bodyPr>
          <a:lstStyle/>
          <a:p>
            <a:pPr marL="685800" indent="-685800" algn="l">
              <a:buFont typeface="Arial" panose="020B0604020202020204" pitchFamily="34" charset="0"/>
              <a:buChar char="•"/>
            </a:pPr>
            <a:r>
              <a:rPr lang="en-US" sz="4400" b="1" dirty="0">
                <a:solidFill>
                  <a:srgbClr val="D8BEEC"/>
                </a:solidFill>
              </a:rPr>
              <a:t>Uriah’s actions were praiseworthy</a:t>
            </a:r>
            <a:endParaRPr lang="en-US" sz="4400" dirty="0">
              <a:solidFill>
                <a:schemeClr val="bg1"/>
              </a:solidFill>
            </a:endParaRPr>
          </a:p>
          <a:p>
            <a:pPr lvl="2" algn="l"/>
            <a:r>
              <a:rPr lang="en-US" sz="4400" dirty="0">
                <a:solidFill>
                  <a:schemeClr val="bg1"/>
                </a:solidFill>
              </a:rPr>
              <a:t>(9-11, 13) Luke 17:7-10; 1 Corinthians 4:1-4</a:t>
            </a:r>
          </a:p>
          <a:p>
            <a:pPr marL="685800" indent="-685800" algn="l">
              <a:buFont typeface="Arial" panose="020B0604020202020204" pitchFamily="34" charset="0"/>
              <a:buChar char="•"/>
            </a:pPr>
            <a:r>
              <a:rPr lang="en-US" sz="4400" b="1" dirty="0">
                <a:solidFill>
                  <a:srgbClr val="D8BEEC"/>
                </a:solidFill>
              </a:rPr>
              <a:t>Integrity is not always rewarded in this life</a:t>
            </a:r>
            <a:endParaRPr lang="en-US" sz="4400" dirty="0">
              <a:solidFill>
                <a:schemeClr val="bg1"/>
              </a:solidFill>
            </a:endParaRPr>
          </a:p>
          <a:p>
            <a:pPr lvl="2" algn="l"/>
            <a:r>
              <a:rPr lang="en-US" sz="4400" dirty="0">
                <a:solidFill>
                  <a:schemeClr val="bg1"/>
                </a:solidFill>
              </a:rPr>
              <a:t>(6-8, 14-15) Psalm 140:4-5; Revelation 2:10</a:t>
            </a:r>
          </a:p>
        </p:txBody>
      </p:sp>
    </p:spTree>
    <p:extLst>
      <p:ext uri="{BB962C8B-B14F-4D97-AF65-F5344CB8AC3E}">
        <p14:creationId xmlns:p14="http://schemas.microsoft.com/office/powerpoint/2010/main" val="11427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6F85-951B-45A2-B3CC-E68B29FF0987}"/>
              </a:ext>
            </a:extLst>
          </p:cNvPr>
          <p:cNvSpPr>
            <a:spLocks noGrp="1"/>
          </p:cNvSpPr>
          <p:nvPr>
            <p:ph type="ctrTitle"/>
          </p:nvPr>
        </p:nvSpPr>
        <p:spPr>
          <a:xfrm>
            <a:off x="297712" y="85528"/>
            <a:ext cx="11121656" cy="1296705"/>
          </a:xfrm>
        </p:spPr>
        <p:txBody>
          <a:bodyPr>
            <a:normAutofit/>
          </a:bodyPr>
          <a:lstStyle/>
          <a:p>
            <a:r>
              <a:rPr lang="en-US" sz="7200" dirty="0">
                <a:solidFill>
                  <a:srgbClr val="D8BEEC"/>
                </a:solidFill>
                <a:latin typeface="Milwich" panose="04000500000000000000" pitchFamily="82" charset="0"/>
              </a:rPr>
              <a:t>Uriah (Victim of Treachery)</a:t>
            </a:r>
          </a:p>
        </p:txBody>
      </p:sp>
      <p:sp>
        <p:nvSpPr>
          <p:cNvPr id="3" name="Subtitle 2">
            <a:extLst>
              <a:ext uri="{FF2B5EF4-FFF2-40B4-BE49-F238E27FC236}">
                <a16:creationId xmlns:a16="http://schemas.microsoft.com/office/drawing/2014/main" id="{83AD34C3-F399-447E-A888-A4190D7BA337}"/>
              </a:ext>
            </a:extLst>
          </p:cNvPr>
          <p:cNvSpPr>
            <a:spLocks noGrp="1"/>
          </p:cNvSpPr>
          <p:nvPr>
            <p:ph type="subTitle" idx="1"/>
          </p:nvPr>
        </p:nvSpPr>
        <p:spPr>
          <a:xfrm>
            <a:off x="489098" y="1679944"/>
            <a:ext cx="11121656" cy="5092528"/>
          </a:xfrm>
        </p:spPr>
        <p:txBody>
          <a:bodyPr>
            <a:normAutofit/>
          </a:bodyPr>
          <a:lstStyle/>
          <a:p>
            <a:pPr marL="685800" indent="-685800" algn="l">
              <a:buFont typeface="Arial" panose="020B0604020202020204" pitchFamily="34" charset="0"/>
              <a:buChar char="•"/>
            </a:pPr>
            <a:r>
              <a:rPr lang="en-US" sz="4400" b="1" dirty="0">
                <a:solidFill>
                  <a:srgbClr val="D8BEEC"/>
                </a:solidFill>
              </a:rPr>
              <a:t>Uriah’s actions were praiseworthy</a:t>
            </a:r>
            <a:endParaRPr lang="en-US" sz="4400" dirty="0">
              <a:solidFill>
                <a:schemeClr val="bg1"/>
              </a:solidFill>
            </a:endParaRPr>
          </a:p>
          <a:p>
            <a:pPr lvl="2" algn="l"/>
            <a:r>
              <a:rPr lang="en-US" sz="4400" dirty="0">
                <a:solidFill>
                  <a:schemeClr val="bg1"/>
                </a:solidFill>
              </a:rPr>
              <a:t>(9-11, 13) Luke 17:7-10; 1 Corinthians 4:1-4</a:t>
            </a:r>
          </a:p>
          <a:p>
            <a:pPr marL="685800" indent="-685800" algn="l">
              <a:buFont typeface="Arial" panose="020B0604020202020204" pitchFamily="34" charset="0"/>
              <a:buChar char="•"/>
            </a:pPr>
            <a:r>
              <a:rPr lang="en-US" sz="4400" b="1" dirty="0">
                <a:solidFill>
                  <a:srgbClr val="D8BEEC"/>
                </a:solidFill>
              </a:rPr>
              <a:t>Integrity is not always rewarded in this life</a:t>
            </a:r>
            <a:endParaRPr lang="en-US" sz="4400" dirty="0">
              <a:solidFill>
                <a:schemeClr val="bg1"/>
              </a:solidFill>
            </a:endParaRPr>
          </a:p>
          <a:p>
            <a:pPr lvl="2" algn="l"/>
            <a:r>
              <a:rPr lang="en-US" sz="4400" dirty="0">
                <a:solidFill>
                  <a:schemeClr val="bg1"/>
                </a:solidFill>
              </a:rPr>
              <a:t>(6-8, 14-15) Psalm 140:4-5; Revelation 2:10</a:t>
            </a:r>
          </a:p>
          <a:p>
            <a:pPr marL="685800" indent="-685800" algn="l">
              <a:buFont typeface="Arial" panose="020B0604020202020204" pitchFamily="34" charset="0"/>
              <a:buChar char="•"/>
            </a:pPr>
            <a:r>
              <a:rPr lang="en-US" sz="4400" b="1" dirty="0">
                <a:solidFill>
                  <a:srgbClr val="D8BEEC"/>
                </a:solidFill>
              </a:rPr>
              <a:t>God promises justice in the end!</a:t>
            </a:r>
            <a:endParaRPr lang="en-US" sz="4400" dirty="0">
              <a:solidFill>
                <a:schemeClr val="bg1"/>
              </a:solidFill>
            </a:endParaRPr>
          </a:p>
          <a:p>
            <a:pPr lvl="2" algn="l"/>
            <a:r>
              <a:rPr lang="en-US" sz="4400" dirty="0">
                <a:solidFill>
                  <a:schemeClr val="bg1"/>
                </a:solidFill>
              </a:rPr>
              <a:t>(27; 12:10-14) 2 Thessalonians 1:6-8; Revelation 2:10</a:t>
            </a:r>
          </a:p>
        </p:txBody>
      </p:sp>
    </p:spTree>
    <p:extLst>
      <p:ext uri="{BB962C8B-B14F-4D97-AF65-F5344CB8AC3E}">
        <p14:creationId xmlns:p14="http://schemas.microsoft.com/office/powerpoint/2010/main" val="26520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6F85-951B-45A2-B3CC-E68B29FF0987}"/>
              </a:ext>
            </a:extLst>
          </p:cNvPr>
          <p:cNvSpPr>
            <a:spLocks noGrp="1"/>
          </p:cNvSpPr>
          <p:nvPr>
            <p:ph type="ctrTitle"/>
          </p:nvPr>
        </p:nvSpPr>
        <p:spPr>
          <a:xfrm>
            <a:off x="489098" y="234383"/>
            <a:ext cx="10178902" cy="1360501"/>
          </a:xfrm>
        </p:spPr>
        <p:txBody>
          <a:bodyPr>
            <a:normAutofit/>
          </a:bodyPr>
          <a:lstStyle/>
          <a:p>
            <a:pPr algn="l"/>
            <a:r>
              <a:rPr lang="en-US" sz="8400" dirty="0">
                <a:solidFill>
                  <a:srgbClr val="D8BEEC"/>
                </a:solidFill>
                <a:latin typeface="Milwich" panose="04000500000000000000" pitchFamily="82" charset="0"/>
              </a:rPr>
              <a:t>Conclusion</a:t>
            </a:r>
          </a:p>
        </p:txBody>
      </p:sp>
      <p:sp>
        <p:nvSpPr>
          <p:cNvPr id="3" name="Subtitle 2">
            <a:extLst>
              <a:ext uri="{FF2B5EF4-FFF2-40B4-BE49-F238E27FC236}">
                <a16:creationId xmlns:a16="http://schemas.microsoft.com/office/drawing/2014/main" id="{83AD34C3-F399-447E-A888-A4190D7BA337}"/>
              </a:ext>
            </a:extLst>
          </p:cNvPr>
          <p:cNvSpPr>
            <a:spLocks noGrp="1"/>
          </p:cNvSpPr>
          <p:nvPr>
            <p:ph type="subTitle" idx="1"/>
          </p:nvPr>
        </p:nvSpPr>
        <p:spPr>
          <a:xfrm>
            <a:off x="829339" y="1743742"/>
            <a:ext cx="10547497" cy="4167962"/>
          </a:xfrm>
        </p:spPr>
        <p:txBody>
          <a:bodyPr>
            <a:normAutofit/>
          </a:bodyPr>
          <a:lstStyle/>
          <a:p>
            <a:pPr>
              <a:lnSpc>
                <a:spcPct val="100000"/>
              </a:lnSpc>
              <a:spcBef>
                <a:spcPts val="0"/>
              </a:spcBef>
              <a:spcAft>
                <a:spcPts val="1200"/>
              </a:spcAft>
            </a:pPr>
            <a:r>
              <a:rPr lang="en-US" sz="4400" dirty="0">
                <a:solidFill>
                  <a:schemeClr val="bg1"/>
                </a:solidFill>
              </a:rPr>
              <a:t>Uriah was a victim of David’s treachery</a:t>
            </a:r>
            <a:endParaRPr lang="en-US" sz="2000" dirty="0">
              <a:solidFill>
                <a:schemeClr val="bg1"/>
              </a:solidFill>
            </a:endParaRPr>
          </a:p>
          <a:p>
            <a:pPr>
              <a:lnSpc>
                <a:spcPct val="100000"/>
              </a:lnSpc>
              <a:spcBef>
                <a:spcPts val="0"/>
              </a:spcBef>
              <a:spcAft>
                <a:spcPts val="1200"/>
              </a:spcAft>
            </a:pPr>
            <a:r>
              <a:rPr lang="en-US" sz="4400" dirty="0">
                <a:solidFill>
                  <a:srgbClr val="D8BEEC"/>
                </a:solidFill>
              </a:rPr>
              <a:t>He was defrauded, deceived and murdered, but David’s treachery was uncovered, and God dealt with his sin.</a:t>
            </a:r>
          </a:p>
          <a:p>
            <a:r>
              <a:rPr lang="en-US" sz="4800" b="1" dirty="0">
                <a:solidFill>
                  <a:schemeClr val="bg1"/>
                </a:solidFill>
              </a:rPr>
              <a:t>God rewards and avenges the righteous!</a:t>
            </a:r>
          </a:p>
        </p:txBody>
      </p:sp>
    </p:spTree>
    <p:extLst>
      <p:ext uri="{BB962C8B-B14F-4D97-AF65-F5344CB8AC3E}">
        <p14:creationId xmlns:p14="http://schemas.microsoft.com/office/powerpoint/2010/main" val="1865938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TotalTime>
  <Words>1426</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Milwich</vt:lpstr>
      <vt:lpstr>Arial</vt:lpstr>
      <vt:lpstr>Calibri Light</vt:lpstr>
      <vt:lpstr>Calibri</vt:lpstr>
      <vt:lpstr>Office Theme</vt:lpstr>
      <vt:lpstr>Uriah</vt:lpstr>
      <vt:lpstr>Uriah (Victim of Treachery)</vt:lpstr>
      <vt:lpstr>Uriah (Victim of Treachery)</vt:lpstr>
      <vt:lpstr>Uriah (Victim of Treachery)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Uriah</dc:title>
  <dc:creator>Stan Cox</dc:creator>
  <cp:lastModifiedBy>Stan Cox</cp:lastModifiedBy>
  <cp:revision>13</cp:revision>
  <cp:lastPrinted>2018-08-05T19:44:25Z</cp:lastPrinted>
  <dcterms:created xsi:type="dcterms:W3CDTF">2018-08-03T00:17:57Z</dcterms:created>
  <dcterms:modified xsi:type="dcterms:W3CDTF">2018-08-05T19:57:31Z</dcterms:modified>
</cp:coreProperties>
</file>